
<file path=[Content_Types].xml><?xml version="1.0" encoding="utf-8"?>
<Types xmlns="http://schemas.openxmlformats.org/package/2006/content-types">
  <Default Extension="png" ContentType="image/png"/>
  <Default Extension="m4a" ContentType="audio/mp4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7" autoAdjust="0"/>
    <p:restoredTop sz="94660"/>
  </p:normalViewPr>
  <p:slideViewPr>
    <p:cSldViewPr snapToGrid="0">
      <p:cViewPr varScale="1">
        <p:scale>
          <a:sx n="66" d="100"/>
          <a:sy n="66" d="100"/>
        </p:scale>
        <p:origin x="679" y="2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media1.m4a>
</file>

<file path=ppt/media/media2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1295897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48031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339099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011951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5273532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857173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456797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914950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929058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97927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8123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00012E-F565-44E6-881D-A54950DF07FE}" type="datetimeFigureOut">
              <a:rPr lang="en-US" smtClean="0"/>
              <a:t>7/9/2020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7B6F69E-DCCB-4401-B75A-82ACFC3A265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30447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Content Placeholder 4"/>
          <p:cNvSpPr>
            <a:spLocks noGrp="1"/>
          </p:cNvSpPr>
          <p:nvPr>
            <p:ph idx="1"/>
          </p:nvPr>
        </p:nvSpPr>
        <p:spPr>
          <a:xfrm>
            <a:off x="838200" y="367216"/>
            <a:ext cx="10776995" cy="6409761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sz="3000" dirty="0">
                <a:latin typeface="Georgia" panose="02040502050405020303" pitchFamily="18" charset="0"/>
              </a:rPr>
              <a:t>Does descriptive representation matter? </a:t>
            </a:r>
            <a:r>
              <a:rPr lang="en-US" sz="3000" dirty="0" smtClean="0">
                <a:latin typeface="Georgia" panose="02040502050405020303" pitchFamily="18" charset="0"/>
              </a:rPr>
              <a:t>						→ </a:t>
            </a:r>
            <a:r>
              <a:rPr lang="en-US" sz="3000" dirty="0">
                <a:latin typeface="Georgia" panose="02040502050405020303" pitchFamily="18" charset="0"/>
              </a:rPr>
              <a:t>Answer here = yes</a:t>
            </a:r>
          </a:p>
          <a:p>
            <a:pPr lvl="2"/>
            <a:endParaRPr lang="en-US" sz="1100" dirty="0" smtClean="0">
              <a:latin typeface="Georgia" panose="02040502050405020303" pitchFamily="18" charset="0"/>
            </a:endParaRPr>
          </a:p>
          <a:p>
            <a:pPr lvl="2"/>
            <a:r>
              <a:rPr lang="en-US" sz="2600" dirty="0" smtClean="0">
                <a:latin typeface="Georgia" panose="02040502050405020303" pitchFamily="18" charset="0"/>
              </a:rPr>
              <a:t>Two </a:t>
            </a:r>
            <a:r>
              <a:rPr lang="en-US" sz="2600" dirty="0">
                <a:latin typeface="Georgia" panose="02040502050405020303" pitchFamily="18" charset="0"/>
              </a:rPr>
              <a:t>studies concerning descriptive representation </a:t>
            </a:r>
            <a:r>
              <a:rPr lang="en-US" sz="2600" i="1" dirty="0" smtClean="0">
                <a:latin typeface="Georgia" panose="02040502050405020303" pitchFamily="18" charset="0"/>
              </a:rPr>
              <a:t>(</a:t>
            </a:r>
            <a:r>
              <a:rPr lang="en-US" sz="2600" i="1" dirty="0" err="1">
                <a:latin typeface="Georgia" panose="02040502050405020303" pitchFamily="18" charset="0"/>
              </a:rPr>
              <a:t>Niskanen</a:t>
            </a:r>
            <a:r>
              <a:rPr lang="en-US" sz="2600" i="1" dirty="0">
                <a:latin typeface="Georgia" panose="02040502050405020303" pitchFamily="18" charset="0"/>
              </a:rPr>
              <a:t> article)</a:t>
            </a:r>
          </a:p>
          <a:p>
            <a:pPr lvl="3"/>
            <a:r>
              <a:rPr lang="en-US" sz="2200" dirty="0" smtClean="0">
                <a:latin typeface="Georgia" panose="02040502050405020303" pitchFamily="18" charset="0"/>
              </a:rPr>
              <a:t>Older </a:t>
            </a:r>
            <a:r>
              <a:rPr lang="en-US" sz="2200" dirty="0">
                <a:latin typeface="Georgia" panose="02040502050405020303" pitchFamily="18" charset="0"/>
              </a:rPr>
              <a:t>members of Congress more likely to introduce bills on </a:t>
            </a:r>
            <a:r>
              <a:rPr lang="en-US" sz="2200" dirty="0" smtClean="0">
                <a:latin typeface="Georgia" panose="02040502050405020303" pitchFamily="18" charset="0"/>
              </a:rPr>
              <a:t>lower-profile 		senior </a:t>
            </a:r>
            <a:r>
              <a:rPr lang="en-US" sz="2200" dirty="0">
                <a:latin typeface="Georgia" panose="02040502050405020303" pitchFamily="18" charset="0"/>
              </a:rPr>
              <a:t>issues: demographics or </a:t>
            </a:r>
            <a:r>
              <a:rPr lang="en-US" sz="2200" dirty="0" smtClean="0">
                <a:latin typeface="Georgia" panose="02040502050405020303" pitchFamily="18" charset="0"/>
              </a:rPr>
              <a:t>experience?</a:t>
            </a:r>
          </a:p>
          <a:p>
            <a:pPr lvl="3"/>
            <a:r>
              <a:rPr lang="en-US" sz="2200" dirty="0" smtClean="0">
                <a:latin typeface="Georgia" panose="02040502050405020303" pitchFamily="18" charset="0"/>
              </a:rPr>
              <a:t>Women</a:t>
            </a:r>
            <a:r>
              <a:rPr lang="en-US" sz="2200" dirty="0">
                <a:latin typeface="Georgia" panose="02040502050405020303" pitchFamily="18" charset="0"/>
              </a:rPr>
              <a:t>, racial minorities, and veterans serving in Congress all = 		</a:t>
            </a:r>
            <a:r>
              <a:rPr lang="en-US" sz="2200" dirty="0" smtClean="0">
                <a:latin typeface="Georgia" panose="02040502050405020303" pitchFamily="18" charset="0"/>
              </a:rPr>
              <a:t>more </a:t>
            </a:r>
            <a:r>
              <a:rPr lang="en-US" sz="2200" dirty="0">
                <a:latin typeface="Georgia" panose="02040502050405020303" pitchFamily="18" charset="0"/>
              </a:rPr>
              <a:t>likely to intervene on behalf of those groups in the </a:t>
            </a:r>
            <a:r>
              <a:rPr lang="en-US" sz="2200" dirty="0" smtClean="0">
                <a:latin typeface="Georgia" panose="02040502050405020303" pitchFamily="18" charset="0"/>
              </a:rPr>
              <a:t>federal 	bureaucracy</a:t>
            </a:r>
            <a:r>
              <a:rPr lang="en-US" sz="2200" dirty="0">
                <a:latin typeface="Georgia" panose="02040502050405020303" pitchFamily="18" charset="0"/>
              </a:rPr>
              <a:t>: doing more than legislating</a:t>
            </a:r>
          </a:p>
          <a:p>
            <a:pPr lvl="3"/>
            <a:r>
              <a:rPr lang="en-US" sz="2200" dirty="0" smtClean="0">
                <a:latin typeface="Georgia" panose="02040502050405020303" pitchFamily="18" charset="0"/>
              </a:rPr>
              <a:t>Methodology </a:t>
            </a:r>
            <a:r>
              <a:rPr lang="en-US" sz="2200" dirty="0">
                <a:latin typeface="Georgia" panose="02040502050405020303" pitchFamily="18" charset="0"/>
              </a:rPr>
              <a:t>followed in each study</a:t>
            </a:r>
          </a:p>
          <a:p>
            <a:pPr lvl="1"/>
            <a:endParaRPr lang="en-US" dirty="0" smtClean="0">
              <a:latin typeface="Georgia" panose="02040502050405020303" pitchFamily="18" charset="0"/>
            </a:endParaRPr>
          </a:p>
          <a:p>
            <a:pPr marL="1143000">
              <a:spcBef>
                <a:spcPts val="500"/>
              </a:spcBef>
            </a:pPr>
            <a:r>
              <a:rPr lang="en-US" sz="2600" dirty="0">
                <a:latin typeface="Georgia" panose="02040502050405020303" pitchFamily="18" charset="0"/>
              </a:rPr>
              <a:t>Women candidates of color </a:t>
            </a:r>
            <a:r>
              <a:rPr lang="en-US" sz="2600" i="1" dirty="0">
                <a:latin typeface="Georgia" panose="02040502050405020303" pitchFamily="18" charset="0"/>
              </a:rPr>
              <a:t>(Silva &amp; </a:t>
            </a:r>
            <a:r>
              <a:rPr lang="en-US" sz="2600" i="1" dirty="0" err="1" smtClean="0">
                <a:latin typeface="Georgia" panose="02040502050405020303" pitchFamily="18" charset="0"/>
              </a:rPr>
              <a:t>Skulley</a:t>
            </a:r>
            <a:r>
              <a:rPr lang="en-US" sz="2600" i="1" dirty="0" smtClean="0">
                <a:latin typeface="Georgia" panose="02040502050405020303" pitchFamily="18" charset="0"/>
              </a:rPr>
              <a:t> article)</a:t>
            </a:r>
            <a:endParaRPr lang="en-US" sz="2600" i="1" dirty="0">
              <a:latin typeface="Georgia" panose="02040502050405020303" pitchFamily="18" charset="0"/>
            </a:endParaRPr>
          </a:p>
          <a:p>
            <a:pPr marL="1600200" lvl="1">
              <a:lnSpc>
                <a:spcPct val="100000"/>
              </a:lnSpc>
            </a:pPr>
            <a:r>
              <a:rPr lang="en-US" sz="2200" dirty="0">
                <a:latin typeface="Georgia" panose="02040502050405020303" pitchFamily="18" charset="0"/>
              </a:rPr>
              <a:t>Diversity in government: descriptive vs. substantive representation</a:t>
            </a:r>
          </a:p>
          <a:p>
            <a:pPr marL="1600200" lvl="1">
              <a:lnSpc>
                <a:spcPct val="100000"/>
              </a:lnSpc>
            </a:pPr>
            <a:r>
              <a:rPr lang="en-US" sz="2200" dirty="0">
                <a:latin typeface="Georgia" panose="02040502050405020303" pitchFamily="18" charset="0"/>
              </a:rPr>
              <a:t>Intersectionality and political engagement</a:t>
            </a:r>
          </a:p>
          <a:p>
            <a:pPr marL="1600200" lvl="1">
              <a:lnSpc>
                <a:spcPct val="100000"/>
              </a:lnSpc>
            </a:pPr>
            <a:r>
              <a:rPr lang="en-US" sz="2200" dirty="0">
                <a:latin typeface="Georgia" panose="02040502050405020303" pitchFamily="18" charset="0"/>
              </a:rPr>
              <a:t>Determinants of candidate emergence and hypotheses: 6 of them</a:t>
            </a:r>
          </a:p>
          <a:p>
            <a:pPr marL="1600200" lvl="1">
              <a:lnSpc>
                <a:spcPct val="100000"/>
              </a:lnSpc>
            </a:pPr>
            <a:r>
              <a:rPr lang="en-US" sz="2200" dirty="0">
                <a:latin typeface="Georgia" panose="02040502050405020303" pitchFamily="18" charset="0"/>
              </a:rPr>
              <a:t>Operationalization of the hypotheses and method of evaluation: data,		     large-N design, dependent and independent variables</a:t>
            </a:r>
          </a:p>
          <a:p>
            <a:pPr marL="1600200" lvl="1">
              <a:lnSpc>
                <a:spcPct val="100000"/>
              </a:lnSpc>
            </a:pPr>
            <a:r>
              <a:rPr lang="en-US" sz="2200" dirty="0" smtClean="0">
                <a:latin typeface="Georgia" panose="02040502050405020303" pitchFamily="18" charset="0"/>
              </a:rPr>
              <a:t>Measures used in reference to each of the hypotheses</a:t>
            </a:r>
            <a:endParaRPr lang="en-US" sz="2200" dirty="0">
              <a:latin typeface="Georgia" panose="02040502050405020303" pitchFamily="18" charset="0"/>
            </a:endParaRPr>
          </a:p>
          <a:p>
            <a:pPr marL="1600200" lvl="1">
              <a:lnSpc>
                <a:spcPct val="100000"/>
              </a:lnSpc>
            </a:pPr>
            <a:r>
              <a:rPr lang="en-US" sz="2200" dirty="0">
                <a:latin typeface="Georgia" panose="02040502050405020303" pitchFamily="18" charset="0"/>
              </a:rPr>
              <a:t>Key results: women candidates by race and ethnicity vs. in aggregate</a:t>
            </a:r>
          </a:p>
          <a:p>
            <a:pPr marL="1600200" lvl="1">
              <a:lnSpc>
                <a:spcPct val="100000"/>
              </a:lnSpc>
            </a:pPr>
            <a:r>
              <a:rPr lang="en-US" sz="2200" dirty="0">
                <a:latin typeface="Georgia" panose="02040502050405020303" pitchFamily="18" charset="0"/>
              </a:rPr>
              <a:t>Discussion: what matters the most? </a:t>
            </a:r>
          </a:p>
          <a:p>
            <a:pPr marL="457200" lvl="1" indent="0">
              <a:buNone/>
            </a:pPr>
            <a:endParaRPr lang="en-US" dirty="0" smtClean="0">
              <a:latin typeface="Georgia" panose="02040502050405020303" pitchFamily="18" charset="0"/>
            </a:endParaRPr>
          </a:p>
          <a:p>
            <a:pPr lvl="2"/>
            <a:endParaRPr lang="en-US" dirty="0" smtClean="0">
              <a:latin typeface="Georgia" panose="02040502050405020303" pitchFamily="18" charset="0"/>
            </a:endParaRPr>
          </a:p>
          <a:p>
            <a:pPr lvl="2"/>
            <a:endParaRPr lang="en-US" dirty="0" smtClean="0">
              <a:latin typeface="Georgia" panose="02040502050405020303" pitchFamily="18" charset="0"/>
            </a:endParaRPr>
          </a:p>
          <a:p>
            <a:pPr marL="0" lvl="1" indent="0">
              <a:spcBef>
                <a:spcPts val="1000"/>
              </a:spcBef>
              <a:buNone/>
            </a:pPr>
            <a:endParaRPr lang="en-US" dirty="0" smtClean="0">
              <a:latin typeface="Georgia" panose="02040502050405020303" pitchFamily="18" charset="0"/>
            </a:endParaRPr>
          </a:p>
          <a:p>
            <a:pPr marL="0" indent="0">
              <a:buNone/>
            </a:pPr>
            <a:endParaRPr lang="en-US" dirty="0" smtClean="0">
              <a:latin typeface="Georgia" panose="02040502050405020303" pitchFamily="18" charset="0"/>
            </a:endParaRPr>
          </a:p>
          <a:p>
            <a:endParaRPr lang="en-US" dirty="0">
              <a:latin typeface="Georgia" panose="02040502050405020303" pitchFamily="18" charset="0"/>
            </a:endParaRPr>
          </a:p>
        </p:txBody>
      </p:sp>
      <p:pic>
        <p:nvPicPr>
          <p:cNvPr id="6" name="Audio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690082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224910"/>
    </mc:Choice>
    <mc:Fallback xmlns="">
      <p:transition spd="slow" advTm="22249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1111167"/>
            <a:ext cx="10515600" cy="3970119"/>
          </a:xfrm>
        </p:spPr>
        <p:txBody>
          <a:bodyPr>
            <a:normAutofit fontScale="92500" lnSpcReduction="10000"/>
          </a:bodyPr>
          <a:lstStyle/>
          <a:p>
            <a:r>
              <a:rPr lang="en-US" dirty="0" smtClean="0">
                <a:latin typeface="Georgia" panose="02040502050405020303" pitchFamily="18" charset="0"/>
              </a:rPr>
              <a:t>Bias against high-income congressional candidates					</a:t>
            </a:r>
            <a:r>
              <a:rPr lang="en-US" i="1" dirty="0" smtClean="0">
                <a:latin typeface="Georgia" panose="02040502050405020303" pitchFamily="18" charset="0"/>
              </a:rPr>
              <a:t>(Griffin, Newman, &amp; </a:t>
            </a:r>
            <a:r>
              <a:rPr lang="en-US" i="1" dirty="0" err="1" smtClean="0">
                <a:latin typeface="Georgia" panose="02040502050405020303" pitchFamily="18" charset="0"/>
              </a:rPr>
              <a:t>Buhr</a:t>
            </a:r>
            <a:r>
              <a:rPr lang="en-US" i="1" dirty="0" smtClean="0">
                <a:latin typeface="Georgia" panose="02040502050405020303" pitchFamily="18" charset="0"/>
              </a:rPr>
              <a:t> article)</a:t>
            </a:r>
          </a:p>
          <a:p>
            <a:pPr marL="1143000" lvl="1"/>
            <a:r>
              <a:rPr lang="en-US" dirty="0" smtClean="0">
                <a:latin typeface="Georgia" panose="02040502050405020303" pitchFamily="18" charset="0"/>
              </a:rPr>
              <a:t>Do voters care how much money congressional candidates earn?</a:t>
            </a:r>
          </a:p>
          <a:p>
            <a:pPr marL="1143000" lvl="1"/>
            <a:r>
              <a:rPr lang="en-US" dirty="0" smtClean="0">
                <a:latin typeface="Georgia" panose="02040502050405020303" pitchFamily="18" charset="0"/>
              </a:rPr>
              <a:t>Why the issue is important</a:t>
            </a:r>
          </a:p>
          <a:p>
            <a:pPr marL="1143000" lvl="1"/>
            <a:r>
              <a:rPr lang="en-US" dirty="0" smtClean="0">
                <a:latin typeface="Georgia" panose="02040502050405020303" pitchFamily="18" charset="0"/>
              </a:rPr>
              <a:t>SES influence on </a:t>
            </a:r>
            <a:r>
              <a:rPr lang="en-US" dirty="0" smtClean="0">
                <a:latin typeface="Georgia" panose="02040502050405020303" pitchFamily="18" charset="0"/>
              </a:rPr>
              <a:t>voters’ </a:t>
            </a:r>
            <a:r>
              <a:rPr lang="en-US" dirty="0" smtClean="0">
                <a:latin typeface="Georgia" panose="02040502050405020303" pitchFamily="18" charset="0"/>
              </a:rPr>
              <a:t>perceptions and evaluation of candidates</a:t>
            </a:r>
          </a:p>
          <a:p>
            <a:pPr marL="1143000" lvl="1"/>
            <a:r>
              <a:rPr lang="en-US" dirty="0" smtClean="0">
                <a:latin typeface="Georgia" panose="02040502050405020303" pitchFamily="18" charset="0"/>
              </a:rPr>
              <a:t>3 experiments</a:t>
            </a:r>
          </a:p>
          <a:p>
            <a:pPr marL="1600200" lvl="2"/>
            <a:r>
              <a:rPr lang="en-US" dirty="0" smtClean="0">
                <a:latin typeface="Georgia" panose="02040502050405020303" pitchFamily="18" charset="0"/>
              </a:rPr>
              <a:t>2014 – 1500 subjects – congressional election study</a:t>
            </a:r>
          </a:p>
          <a:p>
            <a:pPr marL="1600200" lvl="2"/>
            <a:r>
              <a:rPr lang="en-US" dirty="0" smtClean="0">
                <a:latin typeface="Georgia" panose="02040502050405020303" pitchFamily="18" charset="0"/>
              </a:rPr>
              <a:t>2017 – 1207 subjects – Mechanical Turk (</a:t>
            </a:r>
            <a:r>
              <a:rPr lang="en-US" dirty="0" err="1" smtClean="0">
                <a:latin typeface="Georgia" panose="02040502050405020303" pitchFamily="18" charset="0"/>
              </a:rPr>
              <a:t>MTurk</a:t>
            </a:r>
            <a:r>
              <a:rPr lang="en-US" dirty="0" smtClean="0">
                <a:latin typeface="Georgia" panose="02040502050405020303" pitchFamily="18" charset="0"/>
              </a:rPr>
              <a:t>)</a:t>
            </a:r>
          </a:p>
          <a:p>
            <a:pPr marL="1600200" lvl="2"/>
            <a:r>
              <a:rPr lang="en-US" dirty="0" smtClean="0">
                <a:latin typeface="Georgia" panose="02040502050405020303" pitchFamily="18" charset="0"/>
              </a:rPr>
              <a:t>2018 – 2551 subjects – </a:t>
            </a:r>
            <a:r>
              <a:rPr lang="en-US" dirty="0" err="1" smtClean="0">
                <a:latin typeface="Georgia" panose="02040502050405020303" pitchFamily="18" charset="0"/>
              </a:rPr>
              <a:t>MTurk</a:t>
            </a:r>
            <a:r>
              <a:rPr lang="en-US" dirty="0" smtClean="0">
                <a:latin typeface="Georgia" panose="02040502050405020303" pitchFamily="18" charset="0"/>
              </a:rPr>
              <a:t> </a:t>
            </a:r>
          </a:p>
          <a:p>
            <a:pPr marL="1143000" lvl="1"/>
            <a:r>
              <a:rPr lang="en-US" dirty="0" smtClean="0">
                <a:latin typeface="Georgia" panose="02040502050405020303" pitchFamily="18" charset="0"/>
              </a:rPr>
              <a:t>Data and methods</a:t>
            </a:r>
          </a:p>
          <a:p>
            <a:pPr marL="1143000" lvl="1"/>
            <a:r>
              <a:rPr lang="en-US" dirty="0" smtClean="0">
                <a:latin typeface="Georgia" panose="02040502050405020303" pitchFamily="18" charset="0"/>
              </a:rPr>
              <a:t>Results</a:t>
            </a:r>
          </a:p>
          <a:p>
            <a:pPr marL="1143000" lvl="1"/>
            <a:r>
              <a:rPr lang="en-US" dirty="0" smtClean="0">
                <a:latin typeface="Georgia" panose="02040502050405020303" pitchFamily="18" charset="0"/>
              </a:rPr>
              <a:t>Conclusion</a:t>
            </a:r>
          </a:p>
          <a:p>
            <a:pPr marL="1143000" lvl="1"/>
            <a:endParaRPr lang="en-US" dirty="0" smtClean="0">
              <a:latin typeface="Georgia" panose="02040502050405020303" pitchFamily="18" charset="0"/>
            </a:endParaRPr>
          </a:p>
          <a:p>
            <a:endParaRPr lang="en-US" dirty="0" smtClean="0">
              <a:latin typeface="Georgia" panose="02040502050405020303" pitchFamily="18" charset="0"/>
            </a:endParaRPr>
          </a:p>
          <a:p>
            <a:endParaRPr lang="en-US" dirty="0">
              <a:latin typeface="Georgia" panose="02040502050405020303" pitchFamily="18" charset="0"/>
            </a:endParaRPr>
          </a:p>
        </p:txBody>
      </p:sp>
      <p:pic>
        <p:nvPicPr>
          <p:cNvPr id="2" name="Audio 1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795125" y="6461125"/>
            <a:ext cx="244475" cy="244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40602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5017"/>
    </mc:Choice>
    <mc:Fallback>
      <p:transition spd="slow" advTm="7650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942</TotalTime>
  <Words>10</Words>
  <Application>Microsoft Office PowerPoint</Application>
  <PresentationFormat>Widescreen</PresentationFormat>
  <Paragraphs>31</Paragraphs>
  <Slides>2</Slides>
  <Notes>0</Notes>
  <HiddenSlides>0</HiddenSlides>
  <MMClips>2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Arial</vt:lpstr>
      <vt:lpstr>Calibri</vt:lpstr>
      <vt:lpstr>Calibri Light</vt:lpstr>
      <vt:lpstr>Georgia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SSCI 318 – GLOBAL HEALTH</dc:title>
  <dc:creator>PRI</dc:creator>
  <cp:lastModifiedBy>PRI</cp:lastModifiedBy>
  <cp:revision>82</cp:revision>
  <dcterms:created xsi:type="dcterms:W3CDTF">2020-06-25T18:42:51Z</dcterms:created>
  <dcterms:modified xsi:type="dcterms:W3CDTF">2020-07-09T14:31:57Z</dcterms:modified>
</cp:coreProperties>
</file>

<file path=docProps/thumbnail.jpeg>
</file>